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275" r:id="rId3"/>
    <p:sldId id="276" r:id="rId4"/>
    <p:sldId id="277" r:id="rId5"/>
    <p:sldId id="267" r:id="rId6"/>
  </p:sldIdLst>
  <p:sldSz cx="9144000" cy="6858000" type="screen4x3"/>
  <p:notesSz cx="6742113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2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7" d="100"/>
          <a:sy n="47" d="100"/>
        </p:scale>
        <p:origin x="-2796" y="-102"/>
      </p:cViewPr>
      <p:guideLst>
        <p:guide orient="horz" pos="3109"/>
        <p:guide pos="21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D676E-C770-401F-82B1-34E9445C59B4}" type="datetimeFigureOut">
              <a:rPr lang="de-DE" smtClean="0"/>
              <a:pPr/>
              <a:t>25.01.2021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7D849-53D8-44E6-97C7-2B1950BFC8D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4880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48CDAC-52F3-408B-A34C-C3B124594707}" type="datetimeFigureOut">
              <a:rPr lang="de-DE" smtClean="0"/>
              <a:pPr/>
              <a:t>25.01.2021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4688" y="4689475"/>
            <a:ext cx="5392737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F67C1C-82CE-4E0C-9349-2340FE50EA3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7740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>
                <a:solidFill>
                  <a:schemeClr val="accent6">
                    <a:lumMod val="75000"/>
                  </a:schemeClr>
                </a:solidFill>
              </a:rPr>
              <a:t>im Unterschied zur Realschule bzw. der 2jährigen Berufsfachschule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67C1C-82CE-4E0C-9349-2340FE50EA37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0735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67C1C-82CE-4E0C-9349-2340FE50EA37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5731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67C1C-82CE-4E0C-9349-2340FE50EA37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8610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E20F-0D22-46F8-B593-B9BF8939D196}" type="datetimeFigureOut">
              <a:rPr lang="de-DE" smtClean="0"/>
              <a:pPr/>
              <a:t>25.01.2021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C1808-C074-406B-874D-D1EF1C4366A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5697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E20F-0D22-46F8-B593-B9BF8939D196}" type="datetimeFigureOut">
              <a:rPr lang="de-DE" smtClean="0"/>
              <a:pPr/>
              <a:t>25.01.2021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C1808-C074-406B-874D-D1EF1C4366A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4810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E20F-0D22-46F8-B593-B9BF8939D196}" type="datetimeFigureOut">
              <a:rPr lang="de-DE" smtClean="0"/>
              <a:pPr/>
              <a:t>25.01.2021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C1808-C074-406B-874D-D1EF1C4366A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968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60EE0-1C24-4E33-A616-46B4F3448B7E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25.01.2021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02B41-D9EC-4053-8606-1175B607FD6E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9137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D3766-8D17-4A84-892D-5696E991164B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25.01.2021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9C5A8-7ABA-4753-877E-BB0F00882464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8277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8B11A-E29D-4CA8-A8C3-73F1B6A665D0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25.01.2021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A52D4-8F39-4651-897A-5A226477D079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419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8BB86-26F9-43FC-B6E8-1F80D8348BA7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25.01.2021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9841E-E6F2-4695-95BC-6527204ACEB6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3139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32897-7771-482D-BC3B-95E8C0EEF6E7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25.01.2021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B5B6B-C9A9-4FA9-BA18-967BB1A8BFF8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0993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39D76-1B2C-4094-BDC9-A41893000249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25.01.2021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C9CBC-AEA3-4B12-B17D-75F2F0060CFE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7781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ADE4E-5F78-45CE-B16F-F5E17074CC99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25.01.2021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4E26B-CA24-4442-8FE2-E547D02FE16F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8488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0F7CE-FC36-4DBD-A77C-9EEB130D37DC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25.01.2021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1CA20-DF18-4347-8BB3-1AE99F35026C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58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E20F-0D22-46F8-B593-B9BF8939D196}" type="datetimeFigureOut">
              <a:rPr lang="de-DE" smtClean="0"/>
              <a:pPr/>
              <a:t>25.01.2021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C1808-C074-406B-874D-D1EF1C4366A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75455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146D9-232C-4ED4-8B65-874191D2DE71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25.01.2021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F3E75-F142-46E9-95AB-F7246767A803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099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40AB4-9F80-46DB-8F62-14342CFF31D1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25.01.2021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5F8DE-0376-4A91-9363-2FD9F26FE535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6561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A55A2-D9FD-43BA-8215-408ECB55F913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25.01.2021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F3181-38CE-4511-9553-2F3BCCF4B69E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207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E20F-0D22-46F8-B593-B9BF8939D196}" type="datetimeFigureOut">
              <a:rPr lang="de-DE" smtClean="0"/>
              <a:pPr/>
              <a:t>25.01.2021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C1808-C074-406B-874D-D1EF1C4366A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7786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E20F-0D22-46F8-B593-B9BF8939D196}" type="datetimeFigureOut">
              <a:rPr lang="de-DE" smtClean="0"/>
              <a:pPr/>
              <a:t>25.01.2021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C1808-C074-406B-874D-D1EF1C4366A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8046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E20F-0D22-46F8-B593-B9BF8939D196}" type="datetimeFigureOut">
              <a:rPr lang="de-DE" smtClean="0"/>
              <a:pPr/>
              <a:t>25.01.2021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C1808-C074-406B-874D-D1EF1C4366A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3558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E20F-0D22-46F8-B593-B9BF8939D196}" type="datetimeFigureOut">
              <a:rPr lang="de-DE" smtClean="0"/>
              <a:pPr/>
              <a:t>25.01.2021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C1808-C074-406B-874D-D1EF1C4366A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2550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E20F-0D22-46F8-B593-B9BF8939D196}" type="datetimeFigureOut">
              <a:rPr lang="de-DE" smtClean="0"/>
              <a:pPr/>
              <a:t>25.01.2021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C1808-C074-406B-874D-D1EF1C4366A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0888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E20F-0D22-46F8-B593-B9BF8939D196}" type="datetimeFigureOut">
              <a:rPr lang="de-DE" smtClean="0"/>
              <a:pPr/>
              <a:t>25.01.2021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C1808-C074-406B-874D-D1EF1C4366A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3876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E20F-0D22-46F8-B593-B9BF8939D196}" type="datetimeFigureOut">
              <a:rPr lang="de-DE" smtClean="0"/>
              <a:pPr/>
              <a:t>25.01.2021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C1808-C074-406B-874D-D1EF1C4366A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360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2E20F-0D22-46F8-B593-B9BF8939D196}" type="datetimeFigureOut">
              <a:rPr lang="de-DE" smtClean="0"/>
              <a:pPr/>
              <a:t>25.01.2021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C1808-C074-406B-874D-D1EF1C4366A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2683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48DE471-E432-4F2D-A96C-1630BE0827FA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25.01.2021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A3B150B-794F-4A7F-83C8-6DE06D84579F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118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8"/>
          <p:cNvSpPr>
            <a:spLocks noChangeArrowheads="1"/>
          </p:cNvSpPr>
          <p:nvPr/>
        </p:nvSpPr>
        <p:spPr bwMode="auto">
          <a:xfrm>
            <a:off x="571472" y="6143644"/>
            <a:ext cx="8286808" cy="506411"/>
          </a:xfrm>
          <a:prstGeom prst="rect">
            <a:avLst/>
          </a:prstGeom>
          <a:solidFill>
            <a:srgbClr val="FEC97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b="1" dirty="0">
              <a:latin typeface="Arial" pitchFamily="34" charset="0"/>
            </a:endParaRPr>
          </a:p>
          <a:p>
            <a:pPr algn="ctr" eaLnBrk="0" hangingPunct="0"/>
            <a:endParaRPr lang="de-DE" b="1" dirty="0">
              <a:latin typeface="Arial" pitchFamily="34" charset="0"/>
            </a:endParaRPr>
          </a:p>
          <a:p>
            <a:pPr algn="ctr" eaLnBrk="0" hangingPunct="0"/>
            <a:r>
              <a:rPr lang="de-DE" b="1" dirty="0">
                <a:latin typeface="Arial" pitchFamily="34" charset="0"/>
              </a:rPr>
              <a:t>Gemeinschaftsschule oder Realschule Klasse 9 (oder Klasse10)</a:t>
            </a:r>
          </a:p>
          <a:p>
            <a:pPr algn="ctr" eaLnBrk="0" hangingPunct="0"/>
            <a:endParaRPr lang="de-DE" b="1" dirty="0">
              <a:latin typeface="Arial" pitchFamily="34" charset="0"/>
            </a:endParaRPr>
          </a:p>
          <a:p>
            <a:pPr algn="ctr" eaLnBrk="0" hangingPunct="0"/>
            <a:endParaRPr lang="de-DE" sz="900" b="1" dirty="0">
              <a:latin typeface="Arial" pitchFamily="34" charset="0"/>
            </a:endParaRP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3995936" y="5214145"/>
            <a:ext cx="4857784" cy="929499"/>
          </a:xfrm>
          <a:prstGeom prst="rect">
            <a:avLst/>
          </a:prstGeom>
          <a:solidFill>
            <a:srgbClr val="FEC97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de-DE" b="1" spc="600" dirty="0">
                <a:latin typeface="Arial" pitchFamily="34" charset="0"/>
              </a:rPr>
              <a:t>Mit</a:t>
            </a:r>
          </a:p>
          <a:p>
            <a:pPr algn="ctr" eaLnBrk="0" hangingPunct="0"/>
            <a:r>
              <a:rPr lang="de-DE" b="1" spc="600" dirty="0">
                <a:latin typeface="Arial" pitchFamily="34" charset="0"/>
              </a:rPr>
              <a:t>HAUPTSCHULABSCHLUSS</a:t>
            </a:r>
          </a:p>
          <a:p>
            <a:pPr algn="ctr" eaLnBrk="0" hangingPunct="0"/>
            <a:r>
              <a:rPr lang="de-DE" b="1" dirty="0">
                <a:latin typeface="Arial" pitchFamily="34" charset="0"/>
              </a:rPr>
              <a:t> </a:t>
            </a:r>
            <a:r>
              <a:rPr lang="de-DE" sz="1600" b="1" dirty="0">
                <a:latin typeface="Arial" pitchFamily="34" charset="0"/>
              </a:rPr>
              <a:t>oder Versetzung nach Klasse 10</a:t>
            </a:r>
          </a:p>
        </p:txBody>
      </p:sp>
      <p:sp>
        <p:nvSpPr>
          <p:cNvPr id="17" name="Rechteck 16"/>
          <p:cNvSpPr/>
          <p:nvPr/>
        </p:nvSpPr>
        <p:spPr>
          <a:xfrm>
            <a:off x="580313" y="2132856"/>
            <a:ext cx="2767551" cy="681153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2400" b="1" kern="1200" dirty="0"/>
              <a:t>Berufsausbildung</a:t>
            </a:r>
          </a:p>
        </p:txBody>
      </p:sp>
      <p:sp>
        <p:nvSpPr>
          <p:cNvPr id="18" name="Pfeil nach unten 17"/>
          <p:cNvSpPr/>
          <p:nvPr/>
        </p:nvSpPr>
        <p:spPr>
          <a:xfrm rot="10800000" flipH="1">
            <a:off x="6990632" y="4907965"/>
            <a:ext cx="245664" cy="2492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de-DE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590929" y="3861049"/>
            <a:ext cx="1078899" cy="95078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400" b="1" dirty="0">
                <a:latin typeface="Arial" pitchFamily="34" charset="0"/>
              </a:rPr>
              <a:t>Vorbereitung</a:t>
            </a:r>
          </a:p>
          <a:p>
            <a:pPr algn="ctr"/>
            <a:r>
              <a:rPr lang="de-DE" sz="1400" b="1" dirty="0">
                <a:latin typeface="Arial" pitchFamily="34" charset="0"/>
              </a:rPr>
              <a:t>Arbeit Beruf</a:t>
            </a:r>
          </a:p>
          <a:p>
            <a:pPr algn="ctr"/>
            <a:r>
              <a:rPr lang="de-DE" sz="1400" b="1" dirty="0">
                <a:latin typeface="Arial" pitchFamily="34" charset="0"/>
              </a:rPr>
              <a:t>(VAB)</a:t>
            </a:r>
            <a:endParaRPr lang="de-DE" b="1" dirty="0">
              <a:latin typeface="Arial" pitchFamily="34" charset="0"/>
            </a:endParaRPr>
          </a:p>
        </p:txBody>
      </p:sp>
      <p:sp>
        <p:nvSpPr>
          <p:cNvPr id="33" name="Pfeil nach unten 32"/>
          <p:cNvSpPr/>
          <p:nvPr/>
        </p:nvSpPr>
        <p:spPr>
          <a:xfrm rot="10800000" flipH="1">
            <a:off x="1388389" y="2871435"/>
            <a:ext cx="210493" cy="9176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de-DE"/>
          </a:p>
        </p:txBody>
      </p:sp>
      <p:grpSp>
        <p:nvGrpSpPr>
          <p:cNvPr id="9" name="Gruppieren 11"/>
          <p:cNvGrpSpPr/>
          <p:nvPr/>
        </p:nvGrpSpPr>
        <p:grpSpPr>
          <a:xfrm>
            <a:off x="5249660" y="1818885"/>
            <a:ext cx="2428892" cy="989496"/>
            <a:chOff x="3076745" y="502289"/>
            <a:chExt cx="1787881" cy="538055"/>
          </a:xfrm>
        </p:grpSpPr>
        <p:sp>
          <p:nvSpPr>
            <p:cNvPr id="13" name="Rechteck 12"/>
            <p:cNvSpPr/>
            <p:nvPr/>
          </p:nvSpPr>
          <p:spPr>
            <a:xfrm>
              <a:off x="3076745" y="502289"/>
              <a:ext cx="1787881" cy="538055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chteck 13"/>
            <p:cNvSpPr/>
            <p:nvPr/>
          </p:nvSpPr>
          <p:spPr>
            <a:xfrm>
              <a:off x="3076745" y="541135"/>
              <a:ext cx="1696095" cy="4603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000" b="1" kern="1200" dirty="0"/>
                <a:t>Berufskolleg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000" b="1" dirty="0"/>
                <a:t>Berufliches Gymnasium</a:t>
              </a:r>
              <a:endParaRPr lang="de-DE" sz="2000" b="1" kern="1200" dirty="0"/>
            </a:p>
          </p:txBody>
        </p:sp>
      </p:grpSp>
      <p:sp>
        <p:nvSpPr>
          <p:cNvPr id="27" name="Textfeld 26"/>
          <p:cNvSpPr txBox="1"/>
          <p:nvPr/>
        </p:nvSpPr>
        <p:spPr>
          <a:xfrm>
            <a:off x="3728839" y="3857727"/>
            <a:ext cx="1796057" cy="9541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latin typeface="Arial" pitchFamily="34" charset="0"/>
              </a:rPr>
              <a:t>2- jährige Berufsfachschule</a:t>
            </a:r>
          </a:p>
          <a:p>
            <a:pPr algn="ctr"/>
            <a:r>
              <a:rPr lang="de-DE" sz="1400" b="1" dirty="0">
                <a:latin typeface="Arial" pitchFamily="34" charset="0"/>
              </a:rPr>
              <a:t>Fachschul-abschluss</a:t>
            </a:r>
          </a:p>
        </p:txBody>
      </p:sp>
      <p:sp>
        <p:nvSpPr>
          <p:cNvPr id="31" name="Rechteck 30"/>
          <p:cNvSpPr/>
          <p:nvPr/>
        </p:nvSpPr>
        <p:spPr>
          <a:xfrm>
            <a:off x="3977611" y="1071546"/>
            <a:ext cx="1124826" cy="171451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2000" b="1" kern="1200" dirty="0"/>
              <a:t>Berufs-aus-</a:t>
            </a:r>
            <a:r>
              <a:rPr lang="de-DE" sz="2000" b="1" kern="1200" dirty="0" err="1"/>
              <a:t>bildung</a:t>
            </a:r>
            <a:endParaRPr lang="de-DE" sz="2000" b="1" kern="1200" dirty="0"/>
          </a:p>
        </p:txBody>
      </p:sp>
      <p:grpSp>
        <p:nvGrpSpPr>
          <p:cNvPr id="11" name="Gruppieren 36"/>
          <p:cNvGrpSpPr/>
          <p:nvPr/>
        </p:nvGrpSpPr>
        <p:grpSpPr>
          <a:xfrm>
            <a:off x="5225785" y="277383"/>
            <a:ext cx="2597418" cy="1275730"/>
            <a:chOff x="-323073" y="586052"/>
            <a:chExt cx="2996229" cy="715540"/>
          </a:xfrm>
        </p:grpSpPr>
        <p:sp>
          <p:nvSpPr>
            <p:cNvPr id="38" name="Rechteck 37"/>
            <p:cNvSpPr/>
            <p:nvPr/>
          </p:nvSpPr>
          <p:spPr>
            <a:xfrm>
              <a:off x="-283024" y="601301"/>
              <a:ext cx="2815031" cy="681153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Rechteck 38"/>
            <p:cNvSpPr/>
            <p:nvPr/>
          </p:nvSpPr>
          <p:spPr>
            <a:xfrm>
              <a:off x="-323073" y="586052"/>
              <a:ext cx="2996229" cy="7155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000" b="1" kern="1200" dirty="0"/>
                <a:t>Berufsausbildung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000" b="1" dirty="0"/>
                <a:t>Studium</a:t>
              </a:r>
              <a:endParaRPr lang="de-DE" sz="2000" b="1" kern="1200" dirty="0"/>
            </a:p>
          </p:txBody>
        </p:sp>
      </p:grp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5580112" y="3861048"/>
            <a:ext cx="3273608" cy="1000132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b="1" dirty="0">
              <a:latin typeface="Arial" pitchFamily="34" charset="0"/>
            </a:endParaRPr>
          </a:p>
          <a:p>
            <a:pPr marL="514350" indent="-51435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de-DE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Werkrealschulabschluss</a:t>
            </a:r>
          </a:p>
          <a:p>
            <a:pPr algn="ctr"/>
            <a:r>
              <a:rPr lang="de-DE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in Klasse 10</a:t>
            </a:r>
          </a:p>
          <a:p>
            <a:pPr algn="ctr"/>
            <a:endParaRPr lang="de-DE" b="1" dirty="0">
              <a:latin typeface="Arial" pitchFamily="34" charset="0"/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7891014" y="1079393"/>
            <a:ext cx="1124826" cy="171451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2000" b="1" kern="1200" dirty="0"/>
              <a:t>Berufs-aus-</a:t>
            </a:r>
            <a:r>
              <a:rPr lang="de-DE" sz="2000" b="1" kern="1200" dirty="0" err="1"/>
              <a:t>bildung</a:t>
            </a:r>
            <a:endParaRPr lang="de-DE" sz="2000" b="1" kern="1200" dirty="0"/>
          </a:p>
        </p:txBody>
      </p:sp>
      <p:sp>
        <p:nvSpPr>
          <p:cNvPr id="41" name="Untertitel 2"/>
          <p:cNvSpPr txBox="1">
            <a:spLocks/>
          </p:cNvSpPr>
          <p:nvPr/>
        </p:nvSpPr>
        <p:spPr>
          <a:xfrm>
            <a:off x="357158" y="214290"/>
            <a:ext cx="3286148" cy="128588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514350" marR="0" lvl="0" indent="-51435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DE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Anschlüsse</a:t>
            </a:r>
          </a:p>
          <a:p>
            <a:pPr marL="514350" marR="0" lvl="0" indent="-51435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DE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und  Übergänge</a:t>
            </a:r>
          </a:p>
          <a:p>
            <a:pPr marL="514350" marR="0" lvl="0" indent="-51435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DE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Kl.9 RS und GMS</a:t>
            </a:r>
          </a:p>
        </p:txBody>
      </p:sp>
      <p:sp>
        <p:nvSpPr>
          <p:cNvPr id="28" name="Rectangle 38"/>
          <p:cNvSpPr>
            <a:spLocks noChangeArrowheads="1"/>
          </p:cNvSpPr>
          <p:nvPr/>
        </p:nvSpPr>
        <p:spPr bwMode="auto">
          <a:xfrm>
            <a:off x="565772" y="5214144"/>
            <a:ext cx="3286148" cy="929495"/>
          </a:xfrm>
          <a:prstGeom prst="rect">
            <a:avLst/>
          </a:prstGeom>
          <a:solidFill>
            <a:srgbClr val="FEC97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de-DE" b="1" spc="600" dirty="0">
                <a:latin typeface="Arial" pitchFamily="34" charset="0"/>
              </a:rPr>
              <a:t>Ohne</a:t>
            </a:r>
          </a:p>
          <a:p>
            <a:pPr algn="ctr" eaLnBrk="0" hangingPunct="0"/>
            <a:r>
              <a:rPr lang="de-DE" sz="1600" b="1" spc="-150" dirty="0">
                <a:latin typeface="Arial" pitchFamily="34" charset="0"/>
              </a:rPr>
              <a:t>HAUPTSCHULABSCHLUSS</a:t>
            </a:r>
          </a:p>
          <a:p>
            <a:pPr algn="ctr" eaLnBrk="0" hangingPunct="0"/>
            <a:r>
              <a:rPr lang="de-DE" sz="1600" b="1" dirty="0">
                <a:latin typeface="Arial" pitchFamily="34" charset="0"/>
              </a:rPr>
              <a:t>ohne Versetzung nach Klasse 10</a:t>
            </a:r>
          </a:p>
          <a:p>
            <a:pPr algn="ctr" eaLnBrk="0" hangingPunct="0"/>
            <a:endParaRPr lang="de-DE" sz="900" b="1" dirty="0">
              <a:latin typeface="Arial" pitchFamily="34" charset="0"/>
            </a:endParaRPr>
          </a:p>
        </p:txBody>
      </p:sp>
      <p:sp>
        <p:nvSpPr>
          <p:cNvPr id="29" name="Rectangle 20"/>
          <p:cNvSpPr>
            <a:spLocks noChangeArrowheads="1"/>
          </p:cNvSpPr>
          <p:nvPr/>
        </p:nvSpPr>
        <p:spPr bwMode="auto">
          <a:xfrm>
            <a:off x="565771" y="3861049"/>
            <a:ext cx="1949007" cy="1015906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b="1" dirty="0">
              <a:latin typeface="Arial" pitchFamily="34" charset="0"/>
            </a:endParaRPr>
          </a:p>
          <a:p>
            <a:pPr marL="514350" indent="-51435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de-D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Hauptschulabschluss</a:t>
            </a:r>
          </a:p>
          <a:p>
            <a:pPr algn="ctr"/>
            <a:r>
              <a:rPr lang="de-D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in Klasse 10</a:t>
            </a:r>
          </a:p>
          <a:p>
            <a:pPr algn="ctr"/>
            <a:endParaRPr lang="de-DE" b="1" dirty="0">
              <a:latin typeface="Arial" pitchFamily="34" charset="0"/>
            </a:endParaRPr>
          </a:p>
        </p:txBody>
      </p:sp>
      <p:sp>
        <p:nvSpPr>
          <p:cNvPr id="30" name="Pfeil nach unten 29"/>
          <p:cNvSpPr/>
          <p:nvPr/>
        </p:nvSpPr>
        <p:spPr>
          <a:xfrm rot="10800000" flipH="1">
            <a:off x="4605932" y="4922231"/>
            <a:ext cx="245664" cy="2492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de-DE"/>
          </a:p>
        </p:txBody>
      </p:sp>
      <p:sp>
        <p:nvSpPr>
          <p:cNvPr id="34" name="Pfeil nach unten 33"/>
          <p:cNvSpPr/>
          <p:nvPr/>
        </p:nvSpPr>
        <p:spPr>
          <a:xfrm rot="10800000" flipH="1">
            <a:off x="3218928" y="4926813"/>
            <a:ext cx="245664" cy="2492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de-DE"/>
          </a:p>
        </p:txBody>
      </p:sp>
      <p:sp>
        <p:nvSpPr>
          <p:cNvPr id="35" name="Pfeil nach unten 34"/>
          <p:cNvSpPr/>
          <p:nvPr/>
        </p:nvSpPr>
        <p:spPr>
          <a:xfrm rot="10800000" flipH="1">
            <a:off x="1520210" y="4920936"/>
            <a:ext cx="245664" cy="2492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de-DE"/>
          </a:p>
        </p:txBody>
      </p:sp>
      <p:sp>
        <p:nvSpPr>
          <p:cNvPr id="37" name="Pfeil nach unten 36"/>
          <p:cNvSpPr/>
          <p:nvPr/>
        </p:nvSpPr>
        <p:spPr>
          <a:xfrm rot="10800000" flipH="1">
            <a:off x="2822445" y="2852113"/>
            <a:ext cx="237388" cy="9176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de-DE"/>
          </a:p>
        </p:txBody>
      </p:sp>
      <p:sp>
        <p:nvSpPr>
          <p:cNvPr id="42" name="Pfeil nach unten 41"/>
          <p:cNvSpPr/>
          <p:nvPr/>
        </p:nvSpPr>
        <p:spPr>
          <a:xfrm rot="10800000" flipH="1">
            <a:off x="4859460" y="2884923"/>
            <a:ext cx="216596" cy="9176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de-DE"/>
          </a:p>
        </p:txBody>
      </p:sp>
      <p:sp>
        <p:nvSpPr>
          <p:cNvPr id="43" name="Pfeil nach unten 42"/>
          <p:cNvSpPr/>
          <p:nvPr/>
        </p:nvSpPr>
        <p:spPr>
          <a:xfrm rot="10800000" flipH="1">
            <a:off x="5220073" y="2884923"/>
            <a:ext cx="230364" cy="9176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de-DE"/>
          </a:p>
        </p:txBody>
      </p:sp>
      <p:sp>
        <p:nvSpPr>
          <p:cNvPr id="44" name="Pfeil nach unten 43"/>
          <p:cNvSpPr/>
          <p:nvPr/>
        </p:nvSpPr>
        <p:spPr>
          <a:xfrm rot="10800000" flipH="1">
            <a:off x="7437979" y="2851064"/>
            <a:ext cx="177737" cy="9176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de-DE"/>
          </a:p>
        </p:txBody>
      </p:sp>
      <p:sp>
        <p:nvSpPr>
          <p:cNvPr id="45" name="Pfeil nach unten 44"/>
          <p:cNvSpPr/>
          <p:nvPr/>
        </p:nvSpPr>
        <p:spPr>
          <a:xfrm rot="10800000" flipH="1">
            <a:off x="7812360" y="2868671"/>
            <a:ext cx="216023" cy="9176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de-DE"/>
          </a:p>
        </p:txBody>
      </p:sp>
      <p:sp>
        <p:nvSpPr>
          <p:cNvPr id="46" name="Pfeil nach unten 45"/>
          <p:cNvSpPr/>
          <p:nvPr/>
        </p:nvSpPr>
        <p:spPr>
          <a:xfrm rot="10800000" flipH="1">
            <a:off x="6373893" y="1536854"/>
            <a:ext cx="245664" cy="2492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de-DE"/>
          </a:p>
        </p:txBody>
      </p:sp>
      <p:sp>
        <p:nvSpPr>
          <p:cNvPr id="47" name="Pfeil nach unten 46"/>
          <p:cNvSpPr/>
          <p:nvPr/>
        </p:nvSpPr>
        <p:spPr>
          <a:xfrm rot="16200000" flipH="1">
            <a:off x="3654530" y="4383738"/>
            <a:ext cx="131048" cy="2637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4965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50405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de-DE" sz="2400" dirty="0">
                <a:latin typeface="Arial" pitchFamily="34" charset="0"/>
                <a:cs typeface="Arial" pitchFamily="34" charset="0"/>
              </a:rPr>
              <a:t>Das 10. Schuljahr bietet </a:t>
            </a:r>
            <a:r>
              <a:rPr lang="de-DE" sz="2400">
                <a:latin typeface="Arial" pitchFamily="34" charset="0"/>
                <a:cs typeface="Arial" pitchFamily="34" charset="0"/>
              </a:rPr>
              <a:t>eine Chance 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für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3568" y="1124744"/>
            <a:ext cx="7776864" cy="54006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 lnSpcReduction="10000"/>
          </a:bodyPr>
          <a:lstStyle/>
          <a:p>
            <a:pPr algn="l"/>
            <a:r>
              <a:rPr lang="de-DE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Schülerinnen und Schüler mit dem Ziel des Mittleren Abschlusses,</a:t>
            </a:r>
          </a:p>
          <a:p>
            <a:pPr marL="285750" indent="-285750" algn="l">
              <a:buFont typeface="Wingdings" pitchFamily="2" charset="2"/>
              <a:buChar char="v"/>
            </a:pPr>
            <a:r>
              <a:rPr lang="de-DE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die den Mittleren Bildungsabschluss anstreben, um danach in die Ausbildung zu gehen, ein Berufskolleg oder ein Berufliches Gymnasium zu besuchen. </a:t>
            </a:r>
          </a:p>
          <a:p>
            <a:pPr marL="285750" indent="-285750" algn="l">
              <a:buFont typeface="Wingdings" pitchFamily="2" charset="2"/>
              <a:buChar char="v"/>
            </a:pPr>
            <a:r>
              <a:rPr lang="de-DE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die wohnortnah in gewohnter Umgebung mit einem Klassenlehrer, der viele Fächer unterrichtet, lernen möchten.</a:t>
            </a:r>
          </a:p>
          <a:p>
            <a:pPr marL="285750" indent="-285750" algn="l">
              <a:buFont typeface="Wingdings" pitchFamily="2" charset="2"/>
              <a:buChar char="v"/>
            </a:pPr>
            <a:r>
              <a:rPr lang="de-DE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die in einer kleinen Klasse die nötige Hilfe bekommen.</a:t>
            </a:r>
          </a:p>
          <a:p>
            <a:pPr marL="285750" indent="-285750" algn="l">
              <a:buFont typeface="Wingdings" pitchFamily="2" charset="2"/>
              <a:buChar char="v"/>
            </a:pPr>
            <a:r>
              <a:rPr lang="de-DE" sz="1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die noch Unterstützung bei der beruflichen Orientierung brauchen, was durch das Fach „WBS“ geleistet werden kann</a:t>
            </a:r>
          </a:p>
          <a:p>
            <a:pPr lvl="0" algn="l"/>
            <a:r>
              <a:rPr lang="de-DE" sz="1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Schülerinnen und Schüler mit dem Ziel des Hauptschulabschlusses,</a:t>
            </a:r>
          </a:p>
          <a:p>
            <a:pPr marL="285750" lvl="0" indent="-285750" algn="l">
              <a:buFont typeface="Wingdings" pitchFamily="2" charset="2"/>
              <a:buChar char="v"/>
            </a:pPr>
            <a:r>
              <a:rPr lang="de-DE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die den Hauptschulabschluss nach 6 Schuljahren anstreben, um danach in Ausbildung zu gehen oder eine Berufsfachschule zu besuchen.</a:t>
            </a:r>
          </a:p>
          <a:p>
            <a:pPr marL="285750" lvl="0" indent="-285750" algn="l">
              <a:buFont typeface="Wingdings" pitchFamily="2" charset="2"/>
              <a:buChar char="v"/>
            </a:pPr>
            <a:r>
              <a:rPr lang="de-DE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die wohnortnah in gewohnter Umgebung mit einem Klassenlehrer, der viele Fächer unterrichtet, lernen möchten.</a:t>
            </a:r>
          </a:p>
          <a:p>
            <a:pPr marL="285750" lvl="0" indent="-285750" algn="l">
              <a:buFont typeface="Wingdings" pitchFamily="2" charset="2"/>
              <a:buChar char="v"/>
            </a:pPr>
            <a:r>
              <a:rPr lang="de-DE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die in einer kleinen Lerngruppe in den Hauptfächern die nötigen Hilfen bekommen und für die Abschlussprüfung vorbereitet werden.</a:t>
            </a:r>
          </a:p>
          <a:p>
            <a:pPr marL="285750" lvl="0" indent="-285750" algn="l">
              <a:buFont typeface="Wingdings" pitchFamily="2" charset="2"/>
              <a:buChar char="v"/>
            </a:pPr>
            <a:r>
              <a:rPr lang="de-DE" sz="1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die durch Tagespraktika weitere Erfahrungen sammeln können und bei der Bewerbung Unterstützung bekommen</a:t>
            </a:r>
          </a:p>
        </p:txBody>
      </p:sp>
    </p:spTree>
    <p:extLst>
      <p:ext uri="{BB962C8B-B14F-4D97-AF65-F5344CB8AC3E}">
        <p14:creationId xmlns:p14="http://schemas.microsoft.com/office/powerpoint/2010/main" val="3585629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08541" y="258164"/>
            <a:ext cx="7772400" cy="122662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 fontScale="90000"/>
          </a:bodyPr>
          <a:lstStyle/>
          <a:p>
            <a:r>
              <a:rPr lang="de-DE" sz="2800" b="1" dirty="0">
                <a:latin typeface="Arial" pitchFamily="34" charset="0"/>
                <a:cs typeface="Arial" pitchFamily="34" charset="0"/>
              </a:rPr>
              <a:t>Aufnahmevoraussetzungen:</a:t>
            </a:r>
            <a:br>
              <a:rPr lang="de-DE" sz="2400" b="1" dirty="0">
                <a:latin typeface="Arial" pitchFamily="34" charset="0"/>
                <a:cs typeface="Arial" pitchFamily="34" charset="0"/>
              </a:rPr>
            </a:br>
            <a:r>
              <a:rPr lang="de-DE" sz="2400" i="1" dirty="0">
                <a:latin typeface="Arial" pitchFamily="34" charset="0"/>
                <a:cs typeface="Arial" pitchFamily="34" charset="0"/>
              </a:rPr>
              <a:t>Anmeldetermin voraussichtlich 08.03.2021</a:t>
            </a:r>
            <a:br>
              <a:rPr lang="de-DE" sz="2400" i="1" dirty="0">
                <a:latin typeface="Arial" pitchFamily="34" charset="0"/>
                <a:cs typeface="Arial" pitchFamily="34" charset="0"/>
              </a:rPr>
            </a:br>
            <a:r>
              <a:rPr lang="de-DE" sz="2400" i="1" dirty="0">
                <a:latin typeface="Arial" pitchFamily="34" charset="0"/>
                <a:cs typeface="Arial" pitchFamily="34" charset="0"/>
              </a:rPr>
              <a:t>Bereitschaft zur Beratung durch Klassenlehrer Klasse 10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04077" y="2924944"/>
            <a:ext cx="7776864" cy="388843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pPr algn="l"/>
            <a:r>
              <a:rPr lang="de-DE" sz="18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Ziel Mittlerer Abschluss:</a:t>
            </a:r>
            <a:r>
              <a:rPr lang="de-DE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de-DE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Erfolgreicher Hauptschulabschluss</a:t>
            </a:r>
          </a:p>
          <a:p>
            <a:pPr algn="l"/>
            <a:r>
              <a:rPr lang="de-DE" sz="18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oder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de-DE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Die Voraussetzungen für eine Versetzung nach Klasse 10 entsprechend der Werkrealschulversetzungsordnung sind erfüllt:</a:t>
            </a:r>
          </a:p>
          <a:p>
            <a:pPr marL="342900" indent="-342900" algn="l">
              <a:buFontTx/>
              <a:buChar char="-"/>
            </a:pPr>
            <a:r>
              <a:rPr lang="de-DE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Ohne Ausgleich höchstens 2 mal die Note „mangelhaft“ in </a:t>
            </a:r>
          </a:p>
          <a:p>
            <a:pPr algn="l"/>
            <a:r>
              <a:rPr lang="de-DE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einem für die Versetzung maßgebenden Fach.</a:t>
            </a:r>
          </a:p>
          <a:p>
            <a:pPr marL="342900" indent="-342900" algn="l">
              <a:buFontTx/>
              <a:buChar char="-"/>
            </a:pPr>
            <a:r>
              <a:rPr lang="de-DE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Ausgleich: „gut“ in einem maßgebenden Fach</a:t>
            </a:r>
          </a:p>
          <a:p>
            <a:pPr marL="342900" indent="-342900" algn="l">
              <a:buFontTx/>
              <a:buChar char="-"/>
            </a:pPr>
            <a:r>
              <a:rPr lang="de-DE" sz="1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Maßgebende Fächer: D, M, E, </a:t>
            </a:r>
            <a:r>
              <a:rPr lang="de-DE" sz="18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Rel</a:t>
            </a:r>
            <a:r>
              <a:rPr lang="de-DE" sz="1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/Ethik, AES bzw. Technik, G, </a:t>
            </a:r>
            <a:r>
              <a:rPr lang="de-DE" sz="18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Geo</a:t>
            </a:r>
            <a:r>
              <a:rPr lang="de-DE" sz="1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de-DE" sz="18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Gk</a:t>
            </a:r>
            <a:r>
              <a:rPr lang="de-DE" sz="1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Bio, Chemie, Physik, bestes Fach aus Mu, BK und </a:t>
            </a:r>
            <a:r>
              <a:rPr lang="de-DE" sz="18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</a:t>
            </a:r>
            <a:r>
              <a:rPr lang="de-DE" sz="1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ggfs. Ergebnis der Projektarbeit</a:t>
            </a:r>
          </a:p>
          <a:p>
            <a:pPr marL="342900" indent="-342900" algn="l">
              <a:buFontTx/>
              <a:buChar char="-"/>
            </a:pPr>
            <a:endParaRPr lang="de-DE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Wingdings" pitchFamily="2" charset="2"/>
              <a:buChar char="Ø"/>
            </a:pPr>
            <a:endParaRPr lang="de-DE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de-DE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Wingdings" pitchFamily="2" charset="2"/>
              <a:buChar char="Ø"/>
            </a:pPr>
            <a:endParaRPr lang="de-DE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de-DE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Wingdings" pitchFamily="2" charset="2"/>
              <a:buChar char="Ø"/>
            </a:pPr>
            <a:endParaRPr lang="de-DE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Wingdings" pitchFamily="2" charset="2"/>
              <a:buChar char="Ø"/>
            </a:pPr>
            <a:endParaRPr lang="de-DE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Wingdings" pitchFamily="2" charset="2"/>
              <a:buChar char="Ø"/>
            </a:pPr>
            <a:endParaRPr lang="de-DE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Untertitel 2"/>
          <p:cNvSpPr txBox="1">
            <a:spLocks/>
          </p:cNvSpPr>
          <p:nvPr/>
        </p:nvSpPr>
        <p:spPr>
          <a:xfrm>
            <a:off x="704077" y="1628800"/>
            <a:ext cx="7776864" cy="115212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8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Ziel Hauptschulabschluss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de-DE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Besuch Klasse 9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de-DE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Hauptschulabschluss noch nicht erfolgreich abgelegt</a:t>
            </a:r>
            <a:endParaRPr lang="de-DE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68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08541" y="258164"/>
            <a:ext cx="7772400" cy="50405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de-DE" sz="2400" dirty="0">
                <a:latin typeface="Arial" pitchFamily="34" charset="0"/>
                <a:cs typeface="Arial" pitchFamily="34" charset="0"/>
              </a:rPr>
              <a:t>Anforderungen an die Persönlichkeit der Schüler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04077" y="3573016"/>
            <a:ext cx="7776864" cy="302433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pPr algn="l"/>
            <a:r>
              <a:rPr lang="de-DE" sz="20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Ziel Mittlerer Abschluss: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de-DE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anspruchsvolle Aufgabenstellungen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de-DE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hohe Wochenstundenzahl 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de-DE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Hausaufgaben und zusätzliche Lernzeit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de-DE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zahlreiche Klassenarbeiten und Tests, oft auch mehrere in einer Woche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de-DE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bei Erkrankung ist Nacharbeit dringend notwendig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de-DE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eventuell wird Unterstützung durch Nachhilfe erforderlich</a:t>
            </a:r>
          </a:p>
          <a:p>
            <a:pPr algn="l"/>
            <a:endParaRPr lang="de-DE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Wingdings" pitchFamily="2" charset="2"/>
              <a:buChar char="Ø"/>
            </a:pPr>
            <a:endParaRPr lang="de-DE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de-DE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Wingdings" pitchFamily="2" charset="2"/>
              <a:buChar char="Ø"/>
            </a:pPr>
            <a:endParaRPr lang="de-DE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Wingdings" pitchFamily="2" charset="2"/>
              <a:buChar char="Ø"/>
            </a:pPr>
            <a:endParaRPr lang="de-DE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Wingdings" pitchFamily="2" charset="2"/>
              <a:buChar char="Ø"/>
            </a:pPr>
            <a:endParaRPr lang="de-DE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Untertitel 2"/>
          <p:cNvSpPr txBox="1">
            <a:spLocks/>
          </p:cNvSpPr>
          <p:nvPr/>
        </p:nvSpPr>
        <p:spPr>
          <a:xfrm>
            <a:off x="704077" y="1708428"/>
            <a:ext cx="7776864" cy="1800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0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Ziel Hauptschulabschluss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de-DE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Ernsthaftes Hinarbeiten auf das Ziel eines guten Abschlusses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de-DE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Engagement im Praktikum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de-DE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Frühzeitige berufliche Orientierung und Bewerbung 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de-DE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Hausaufgaben pünktlich erledigen.</a:t>
            </a:r>
            <a:endParaRPr lang="de-DE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Wingdings" pitchFamily="2" charset="2"/>
              <a:buChar char="Ø"/>
            </a:pPr>
            <a:endParaRPr lang="de-DE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Wingdings" pitchFamily="2" charset="2"/>
              <a:buChar char="Ø"/>
            </a:pPr>
            <a:endParaRPr lang="de-DE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de-DE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Wingdings" pitchFamily="2" charset="2"/>
              <a:buChar char="Ø"/>
            </a:pPr>
            <a:endParaRPr lang="de-DE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Wingdings" pitchFamily="2" charset="2"/>
              <a:buChar char="Ø"/>
            </a:pPr>
            <a:endParaRPr lang="de-DE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Wingdings" pitchFamily="2" charset="2"/>
              <a:buChar char="Ø"/>
            </a:pPr>
            <a:endParaRPr lang="de-DE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Untertitel 2"/>
          <p:cNvSpPr txBox="1">
            <a:spLocks/>
          </p:cNvSpPr>
          <p:nvPr/>
        </p:nvSpPr>
        <p:spPr>
          <a:xfrm>
            <a:off x="720825" y="923961"/>
            <a:ext cx="7776864" cy="72008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Voraussetzungen sind sehr ernsthafter und zuverlässiger Schulbesuch und aktive Mitarbeit. Krankheitsbedingte Fehlzeiten werden nur mit Bescheinigung des Arztbesuches akzeptiert.</a:t>
            </a:r>
          </a:p>
          <a:p>
            <a:pPr marL="285750" indent="-285750" algn="l">
              <a:buFont typeface="Wingdings" pitchFamily="2" charset="2"/>
              <a:buChar char="Ø"/>
            </a:pPr>
            <a:endParaRPr lang="de-DE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de-DE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Wingdings" pitchFamily="2" charset="2"/>
              <a:buChar char="Ø"/>
            </a:pPr>
            <a:endParaRPr lang="de-DE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Wingdings" pitchFamily="2" charset="2"/>
              <a:buChar char="Ø"/>
            </a:pPr>
            <a:endParaRPr lang="de-DE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94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  <p:bldP spid="5" grpId="0" uiExpand="1" build="p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438</Words>
  <Application>Microsoft Office PowerPoint</Application>
  <PresentationFormat>Bildschirmpräsentation (4:3)</PresentationFormat>
  <Paragraphs>87</Paragraphs>
  <Slides>4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Wingdings</vt:lpstr>
      <vt:lpstr>Larissa</vt:lpstr>
      <vt:lpstr>Larissa-Design</vt:lpstr>
      <vt:lpstr>PowerPoint-Präsentation</vt:lpstr>
      <vt:lpstr>Das 10. Schuljahr bietet eine Chance für</vt:lpstr>
      <vt:lpstr>Aufnahmevoraussetzungen: Anmeldetermin voraussichtlich 08.03.2021 Bereitschaft zur Beratung durch Klassenlehrer Klasse 10</vt:lpstr>
      <vt:lpstr>Anforderungen an die Persönlichkeit der Schüler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Stundentafel Kl. 10 (RS)</dc:title>
  <dc:creator>Andrea</dc:creator>
  <cp:lastModifiedBy>Martin Siwek</cp:lastModifiedBy>
  <cp:revision>43</cp:revision>
  <cp:lastPrinted>2014-02-09T18:29:16Z</cp:lastPrinted>
  <dcterms:created xsi:type="dcterms:W3CDTF">2014-02-08T12:28:15Z</dcterms:created>
  <dcterms:modified xsi:type="dcterms:W3CDTF">2021-01-25T12:46:11Z</dcterms:modified>
</cp:coreProperties>
</file>